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</p:sldMasterIdLst>
  <p:notesMasterIdLst>
    <p:notesMasterId r:id="rId6"/>
  </p:notesMasterIdLst>
  <p:sldIdLst>
    <p:sldId id="672" r:id="rId5"/>
    <p:sldId id="696" r:id="rId7"/>
    <p:sldId id="699" r:id="rId8"/>
    <p:sldId id="673" r:id="rId9"/>
    <p:sldId id="676" r:id="rId10"/>
    <p:sldId id="817" r:id="rId11"/>
    <p:sldId id="799" r:id="rId12"/>
    <p:sldId id="805" r:id="rId13"/>
    <p:sldId id="810" r:id="rId14"/>
    <p:sldId id="815" r:id="rId15"/>
    <p:sldId id="651" r:id="rId16"/>
    <p:sldId id="816" r:id="rId17"/>
    <p:sldId id="794" r:id="rId18"/>
    <p:sldId id="818" r:id="rId19"/>
    <p:sldId id="795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673"/>
            <p14:sldId id="676"/>
            <p14:sldId id="817"/>
            <p14:sldId id="799"/>
            <p14:sldId id="805"/>
            <p14:sldId id="810"/>
            <p14:sldId id="815"/>
            <p14:sldId id="651"/>
            <p14:sldId id="816"/>
            <p14:sldId id="794"/>
            <p14:sldId id="818"/>
            <p14:sldId id="7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79874" autoAdjust="0"/>
  </p:normalViewPr>
  <p:slideViewPr>
    <p:cSldViewPr snapToGrid="0">
      <p:cViewPr varScale="1">
        <p:scale>
          <a:sx n="78" d="100"/>
          <a:sy n="78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gs" Target="tags/tag83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email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alphaModFix amt="1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 cstate="email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email">
            <a:alphaModFix amt="3000"/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  <a:endParaRPr lang="zh-CN" altLang="en-US" dirty="0"/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29.png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7" Type="http://schemas.openxmlformats.org/officeDocument/2006/relationships/notesSlide" Target="../notesSlides/notesSlide11.xml"/><Relationship Id="rId16" Type="http://schemas.openxmlformats.org/officeDocument/2006/relationships/slideLayout" Target="../slideLayouts/slideLayout8.xml"/><Relationship Id="rId15" Type="http://schemas.openxmlformats.org/officeDocument/2006/relationships/image" Target="../media/image34.png"/><Relationship Id="rId14" Type="http://schemas.openxmlformats.org/officeDocument/2006/relationships/image" Target="../media/image33.png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tags" Target="../tags/tag5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9" Type="http://schemas.openxmlformats.org/officeDocument/2006/relationships/notesSlide" Target="../notesSlides/notesSlide12.xml"/><Relationship Id="rId18" Type="http://schemas.openxmlformats.org/officeDocument/2006/relationships/slideLayout" Target="../slideLayouts/slideLayout8.xml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5" Type="http://schemas.openxmlformats.org/officeDocument/2006/relationships/image" Target="../media/image36.GIF"/><Relationship Id="rId14" Type="http://schemas.openxmlformats.org/officeDocument/2006/relationships/tags" Target="../tags/tag73.xml"/><Relationship Id="rId13" Type="http://schemas.openxmlformats.org/officeDocument/2006/relationships/image" Target="../media/image35.GIF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8.xml"/><Relationship Id="rId10" Type="http://schemas.openxmlformats.org/officeDocument/2006/relationships/image" Target="../media/image39.png"/><Relationship Id="rId1" Type="http://schemas.openxmlformats.org/officeDocument/2006/relationships/tags" Target="../tags/tag7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23.png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36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7385" y="2749550"/>
            <a:ext cx="6028055" cy="878840"/>
          </a:xfrm>
        </p:spPr>
        <p:txBody>
          <a:bodyPr/>
          <a:lstStyle/>
          <a:p>
            <a:r>
              <a:rPr lang="zh-CN" altLang="en-US" sz="4000" dirty="0">
                <a:ea typeface="+mn-ea"/>
                <a:cs typeface="+mn-ea"/>
              </a:rPr>
              <a:t>构建三维模型和场景漫游</a:t>
            </a:r>
            <a:endParaRPr lang="zh-CN" altLang="en-US" sz="4000" dirty="0">
              <a:ea typeface="+mn-ea"/>
              <a:cs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4400" dirty="0">
                <a:ea typeface="+mn-ea"/>
                <a:cs typeface="+mn-ea"/>
              </a:rPr>
              <a:t>实验</a:t>
            </a:r>
            <a:r>
              <a:rPr lang="zh-CN" altLang="zh-CN" sz="4400" dirty="0">
                <a:ea typeface="+mn-ea"/>
                <a:cs typeface="+mn-ea"/>
              </a:rPr>
              <a:t>二</a:t>
            </a:r>
            <a:endParaRPr lang="zh-CN" altLang="zh-CN" sz="4400" dirty="0">
              <a:ea typeface="+mn-ea"/>
              <a:cs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Graduation Thesis Defense PPT Template</a:t>
            </a:r>
            <a:endParaRPr lang="en-US" altLang="zh-CN" dirty="0"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7504" y="4899847"/>
            <a:ext cx="3680976" cy="70675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小组成员：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刘睿哲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汇报日期：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2024/11/8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2780" y="4379595"/>
            <a:ext cx="5318125" cy="706755"/>
          </a:xfrm>
          <a:prstGeom prst="rect">
            <a:avLst/>
          </a:prstGeom>
        </p:spPr>
        <p:txBody>
          <a:bodyPr wrap="square" lIns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汇报人：唐梓烨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回调函数（视窗</a:t>
            </a:r>
            <a:r>
              <a:rPr lang="zh-CN" altLang="en-US" dirty="0">
                <a:ea typeface="+mn-ea"/>
                <a:cs typeface="+mn-ea"/>
              </a:rPr>
              <a:t>改变）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74370" y="949325"/>
            <a:ext cx="2326005" cy="166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83" name="矩形 1"/>
          <p:cNvSpPr/>
          <p:nvPr>
            <p:custDataLst>
              <p:tags r:id="rId2"/>
            </p:custDataLst>
          </p:nvPr>
        </p:nvSpPr>
        <p:spPr>
          <a:xfrm>
            <a:off x="674439" y="1558536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grpSp>
        <p:nvGrpSpPr>
          <p:cNvPr id="85" name="组合 84"/>
          <p:cNvGrpSpPr/>
          <p:nvPr>
            <p:custDataLst>
              <p:tags r:id="rId3"/>
            </p:custDataLst>
          </p:nvPr>
        </p:nvGrpSpPr>
        <p:grpSpPr>
          <a:xfrm>
            <a:off x="1454785" y="1193165"/>
            <a:ext cx="735330" cy="690245"/>
            <a:chOff x="1455581" y="3061247"/>
            <a:chExt cx="735506" cy="735506"/>
          </a:xfrm>
        </p:grpSpPr>
        <p:sp>
          <p:nvSpPr>
            <p:cNvPr id="46" name="íṥļîḓê"/>
            <p:cNvSpPr/>
            <p:nvPr>
              <p:custDataLst>
                <p:tags r:id="rId4"/>
              </p:custDataLst>
            </p:nvPr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47" name="íṥlíḓê"/>
            <p:cNvSpPr/>
            <p:nvPr>
              <p:custDataLst>
                <p:tags r:id="rId5"/>
              </p:custDataLst>
            </p:nvPr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48" name="ïśļiḑé"/>
            <p:cNvSpPr/>
            <p:nvPr>
              <p:custDataLst>
                <p:tags r:id="rId6"/>
              </p:custDataLst>
            </p:nvPr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74370" y="568579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52400" y="2003425"/>
            <a:ext cx="3535680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window_size_callback()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2290" y="2858770"/>
            <a:ext cx="2755900" cy="1852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/>
              <a:t>当窗口尺寸改变时，会更新渲染区域。设置视图的大小为整个窗口，重新设置透视投影的宽高比，让图像以该宽高比</a:t>
            </a:r>
            <a:r>
              <a:rPr lang="zh-CN" altLang="en-US"/>
              <a:t>输出，避免画面变形。</a:t>
            </a:r>
            <a:endParaRPr lang="zh-CN" altLang="en-US"/>
          </a:p>
        </p:txBody>
      </p:sp>
      <p:pic>
        <p:nvPicPr>
          <p:cNvPr id="8" name="图片 7" descr="carbon (8)"/>
          <p:cNvPicPr>
            <a:picLocks noChangeAspect="1"/>
          </p:cNvPicPr>
          <p:nvPr/>
        </p:nvPicPr>
        <p:blipFill>
          <a:blip r:embed="rId8"/>
          <a:srcRect r="10587"/>
          <a:stretch>
            <a:fillRect/>
          </a:stretch>
        </p:blipFill>
        <p:spPr>
          <a:xfrm>
            <a:off x="3770630" y="2402205"/>
            <a:ext cx="7958455" cy="2509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75259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问题分析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Research Methods And Processes </a:t>
            </a:r>
            <a:endParaRPr lang="en-US" altLang="zh-CN" dirty="0">
              <a:cs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几何体绘制的问题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622960" y="4334714"/>
            <a:ext cx="11118832" cy="517055"/>
            <a:chOff x="622960" y="3375229"/>
            <a:chExt cx="11118832" cy="517055"/>
          </a:xfrm>
        </p:grpSpPr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664280" y="3399896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3"/>
              </p:custDataLst>
            </p:nvPr>
          </p:nvCxnSpPr>
          <p:spPr>
            <a:xfrm>
              <a:off x="786000" y="3554765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4"/>
              </p:custDataLst>
            </p:nvPr>
          </p:nvCxnSpPr>
          <p:spPr>
            <a:xfrm>
              <a:off x="786000" y="3709634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5"/>
              </p:custDataLst>
            </p:nvPr>
          </p:nvCxnSpPr>
          <p:spPr>
            <a:xfrm>
              <a:off x="664280" y="3864504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-arrowhead_4524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4173632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6" name="left-arrowhead_45248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7631325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7" name="left-arrowhead_45248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622960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1354748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</p:grp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7315859" y="5201844"/>
            <a:ext cx="292476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导入的几何体模型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11"/>
            </p:custDataLst>
          </p:nvPr>
        </p:nvSpPr>
        <p:spPr>
          <a:xfrm>
            <a:off x="1906270" y="5175885"/>
            <a:ext cx="2747010" cy="290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自己绘制出的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圆柱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”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 descr="dba410f294cea14a45858a091ed0c4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935" y="2273935"/>
            <a:ext cx="2545080" cy="2240915"/>
          </a:xfrm>
          <a:prstGeom prst="rect">
            <a:avLst/>
          </a:prstGeom>
        </p:spPr>
      </p:pic>
      <p:pic>
        <p:nvPicPr>
          <p:cNvPr id="9" name="图片 8" descr="feb8dd674628fdba1cb2307a11947fa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9790" y="2239645"/>
            <a:ext cx="3175635" cy="227457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49960" y="1252855"/>
            <a:ext cx="10404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在圆柱的绘制中出现了下面的结果，出现了绘制出奇怪图形的现象，</a:t>
            </a:r>
            <a:endParaRPr lang="zh-CN" altLang="en-US"/>
          </a:p>
          <a:p>
            <a:r>
              <a:rPr lang="zh-CN" altLang="en-US"/>
              <a:t>后来通过模型导入的方式解决该问题</a:t>
            </a:r>
            <a:endParaRPr lang="zh-CN" altLang="en-US"/>
          </a:p>
        </p:txBody>
      </p:sp>
      <p:pic>
        <p:nvPicPr>
          <p:cNvPr id="21" name="图片 20" descr="d21aaa8723aedc8c098f1bb3d2919cc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2600" y="2260600"/>
            <a:ext cx="2249805" cy="2185670"/>
          </a:xfrm>
          <a:prstGeom prst="rect">
            <a:avLst/>
          </a:prstGeom>
        </p:spPr>
      </p:pic>
      <p:pic>
        <p:nvPicPr>
          <p:cNvPr id="22" name="图片 21" descr="1f6f2f4dd158a860caf2681700ba76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4165" y="2227580"/>
            <a:ext cx="2160270" cy="2218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zh-CN" dirty="0">
                <a:ea typeface="+mn-ea"/>
                <a:cs typeface="+mn-ea"/>
              </a:rPr>
              <a:t>变换</a:t>
            </a:r>
            <a:r>
              <a:rPr lang="zh-CN" altLang="zh-CN" dirty="0">
                <a:ea typeface="+mn-ea"/>
                <a:cs typeface="+mn-ea"/>
              </a:rPr>
              <a:t>矩阵的顺序问题</a:t>
            </a:r>
            <a:endParaRPr lang="zh-CN" altLang="zh-CN" dirty="0">
              <a:ea typeface="+mn-ea"/>
              <a:cs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622960" y="4334714"/>
            <a:ext cx="11118832" cy="517055"/>
            <a:chOff x="622960" y="3375229"/>
            <a:chExt cx="11118832" cy="517055"/>
          </a:xfrm>
        </p:grpSpPr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664280" y="3399896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3"/>
              </p:custDataLst>
            </p:nvPr>
          </p:nvCxnSpPr>
          <p:spPr>
            <a:xfrm>
              <a:off x="786000" y="3554765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4"/>
              </p:custDataLst>
            </p:nvPr>
          </p:nvCxnSpPr>
          <p:spPr>
            <a:xfrm>
              <a:off x="786000" y="3709634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5"/>
              </p:custDataLst>
            </p:nvPr>
          </p:nvCxnSpPr>
          <p:spPr>
            <a:xfrm>
              <a:off x="664280" y="3864504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-arrowhead_4524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4173632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6" name="left-arrowhead_45248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7631325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7" name="left-arrowhead_45248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622960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1354748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7435427" y="5457114"/>
            <a:ext cx="292476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先平移后旋转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1500529" y="5523789"/>
            <a:ext cx="292476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先旋转后平移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2024-11-06_17-37-3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935470" y="3162935"/>
            <a:ext cx="3931920" cy="2211705"/>
          </a:xfrm>
          <a:prstGeom prst="rect">
            <a:avLst/>
          </a:prstGeom>
        </p:spPr>
      </p:pic>
      <p:pic>
        <p:nvPicPr>
          <p:cNvPr id="20" name="图片 19" descr="2024-11-06_17-37-0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15035" y="3204845"/>
            <a:ext cx="3856990" cy="216979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64210" y="1476375"/>
            <a:ext cx="789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平移与旋转的顺序不同导致图形绘制效果的不同</a:t>
            </a:r>
            <a:endParaRPr lang="zh-CN" altLang="en-US"/>
          </a:p>
        </p:txBody>
      </p:sp>
      <p:pic>
        <p:nvPicPr>
          <p:cNvPr id="4" name="图片 3" descr="carbon (10)"/>
          <p:cNvPicPr>
            <a:picLocks noChangeAspect="1"/>
          </p:cNvPicPr>
          <p:nvPr/>
        </p:nvPicPr>
        <p:blipFill>
          <a:blip r:embed="rId16"/>
          <a:srcRect r="12581"/>
          <a:stretch>
            <a:fillRect/>
          </a:stretch>
        </p:blipFill>
        <p:spPr>
          <a:xfrm>
            <a:off x="6271895" y="2060575"/>
            <a:ext cx="5594350" cy="951230"/>
          </a:xfrm>
          <a:prstGeom prst="rect">
            <a:avLst/>
          </a:prstGeom>
        </p:spPr>
      </p:pic>
      <p:pic>
        <p:nvPicPr>
          <p:cNvPr id="5" name="图片 4" descr="carbon (11)"/>
          <p:cNvPicPr>
            <a:picLocks noChangeAspect="1"/>
          </p:cNvPicPr>
          <p:nvPr/>
        </p:nvPicPr>
        <p:blipFill>
          <a:blip r:embed="rId17"/>
          <a:srcRect r="11980"/>
          <a:stretch>
            <a:fillRect/>
          </a:stretch>
        </p:blipFill>
        <p:spPr>
          <a:xfrm>
            <a:off x="110490" y="2073275"/>
            <a:ext cx="5965190" cy="903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zh-CN" dirty="0">
                <a:ea typeface="+mn-ea"/>
                <a:cs typeface="+mn-ea"/>
              </a:rPr>
              <a:t>变换</a:t>
            </a:r>
            <a:r>
              <a:rPr lang="zh-CN" altLang="zh-CN" dirty="0">
                <a:ea typeface="+mn-ea"/>
                <a:cs typeface="+mn-ea"/>
              </a:rPr>
              <a:t>矩阵的顺序问题</a:t>
            </a:r>
            <a:endParaRPr lang="zh-CN" altLang="zh-CN" dirty="0">
              <a:ea typeface="+mn-ea"/>
              <a:cs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622960" y="4334714"/>
            <a:ext cx="11118832" cy="517055"/>
            <a:chOff x="622960" y="3375229"/>
            <a:chExt cx="11118832" cy="517055"/>
          </a:xfrm>
        </p:grpSpPr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664280" y="3399896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3"/>
              </p:custDataLst>
            </p:nvPr>
          </p:nvCxnSpPr>
          <p:spPr>
            <a:xfrm>
              <a:off x="786000" y="3554765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4"/>
              </p:custDataLst>
            </p:nvPr>
          </p:nvCxnSpPr>
          <p:spPr>
            <a:xfrm>
              <a:off x="786000" y="3709634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5"/>
              </p:custDataLst>
            </p:nvPr>
          </p:nvCxnSpPr>
          <p:spPr>
            <a:xfrm>
              <a:off x="664280" y="3864504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-arrowhead_4524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4173632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6" name="left-arrowhead_45248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7631325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7" name="left-arrowhead_45248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622960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1354748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 descr="carbon (13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310" y="2033270"/>
            <a:ext cx="11334750" cy="281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67385" y="2110740"/>
            <a:ext cx="6007735" cy="1158875"/>
          </a:xfrm>
        </p:spPr>
        <p:txBody>
          <a:bodyPr/>
          <a:lstStyle/>
          <a:p>
            <a:r>
              <a:rPr lang="zh-CN" altLang="en-US" sz="6600" dirty="0"/>
              <a:t>感谢观看！</a:t>
            </a:r>
            <a:endParaRPr lang="zh-CN" altLang="en-US" sz="6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pc="450" dirty="0"/>
              <a:t>Thanks For Your Guidance </a:t>
            </a:r>
            <a:endParaRPr lang="en-US" altLang="zh-CN" spc="450" dirty="0"/>
          </a:p>
        </p:txBody>
      </p:sp>
      <p:sp>
        <p:nvSpPr>
          <p:cNvPr id="6" name="矩形 5"/>
          <p:cNvSpPr/>
          <p:nvPr/>
        </p:nvSpPr>
        <p:spPr>
          <a:xfrm>
            <a:off x="652780" y="4379595"/>
            <a:ext cx="5318125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汇报人：唐梓烨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7504" y="4899847"/>
            <a:ext cx="3680976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汇报日期：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2024/11/8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1"/>
            </p:custDataLst>
          </p:nvPr>
        </p:nvSpPr>
        <p:spPr>
          <a:xfrm>
            <a:off x="6933565" y="2161540"/>
            <a:ext cx="2404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实验结果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展示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2"/>
            </p:custDataLst>
          </p:nvPr>
        </p:nvSpPr>
        <p:spPr>
          <a:xfrm>
            <a:off x="6927215" y="3218815"/>
            <a:ext cx="2838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核心代码分析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3"/>
            </p:custDataLst>
          </p:nvPr>
        </p:nvSpPr>
        <p:spPr>
          <a:xfrm>
            <a:off x="6897370" y="4236720"/>
            <a:ext cx="3724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问题分析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62" name="组合 61"/>
          <p:cNvGrpSpPr/>
          <p:nvPr>
            <p:custDataLst>
              <p:tags r:id="rId4"/>
            </p:custDataLst>
          </p:nvPr>
        </p:nvGrpSpPr>
        <p:grpSpPr>
          <a:xfrm>
            <a:off x="5294627" y="3215426"/>
            <a:ext cx="495959" cy="495959"/>
            <a:chOff x="6932134" y="1758101"/>
            <a:chExt cx="495959" cy="495959"/>
          </a:xfrm>
        </p:grpSpPr>
        <p:sp>
          <p:nvSpPr>
            <p:cNvPr id="63" name="íṥļîḓê"/>
            <p:cNvSpPr/>
            <p:nvPr>
              <p:custDataLst>
                <p:tags r:id="rId5"/>
              </p:custDataLst>
            </p:nvPr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4" name="íṥlíḓê"/>
            <p:cNvSpPr/>
            <p:nvPr>
              <p:custDataLst>
                <p:tags r:id="rId6"/>
              </p:custDataLst>
            </p:nvPr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5" name="ïśļiḑé"/>
            <p:cNvSpPr/>
            <p:nvPr>
              <p:custDataLst>
                <p:tags r:id="rId7"/>
              </p:custDataLst>
            </p:nvPr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66" name="组合 65"/>
          <p:cNvGrpSpPr/>
          <p:nvPr>
            <p:custDataLst>
              <p:tags r:id="rId8"/>
            </p:custDataLst>
          </p:nvPr>
        </p:nvGrpSpPr>
        <p:grpSpPr>
          <a:xfrm>
            <a:off x="5286845" y="4233254"/>
            <a:ext cx="495959" cy="495959"/>
            <a:chOff x="7112947" y="2706714"/>
            <a:chExt cx="495959" cy="495959"/>
          </a:xfrm>
        </p:grpSpPr>
        <p:sp>
          <p:nvSpPr>
            <p:cNvPr id="67" name="íṥļîḓê"/>
            <p:cNvSpPr/>
            <p:nvPr>
              <p:custDataLst>
                <p:tags r:id="rId9"/>
              </p:custDataLst>
            </p:nvPr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8" name="íṥlíḓê"/>
            <p:cNvSpPr/>
            <p:nvPr>
              <p:custDataLst>
                <p:tags r:id="rId10"/>
              </p:custDataLst>
            </p:nvPr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9" name="ïśļiḑé"/>
            <p:cNvSpPr/>
            <p:nvPr>
              <p:custDataLst>
                <p:tags r:id="rId11"/>
              </p:custDataLst>
            </p:nvPr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81" name="组合 80"/>
          <p:cNvGrpSpPr/>
          <p:nvPr>
            <p:custDataLst>
              <p:tags r:id="rId12"/>
            </p:custDataLst>
          </p:nvPr>
        </p:nvGrpSpPr>
        <p:grpSpPr>
          <a:xfrm>
            <a:off x="5249583" y="2158229"/>
            <a:ext cx="495959" cy="495959"/>
            <a:chOff x="6529585" y="809489"/>
            <a:chExt cx="495959" cy="495959"/>
          </a:xfrm>
        </p:grpSpPr>
        <p:sp>
          <p:nvSpPr>
            <p:cNvPr id="82" name="íṥļîḓê"/>
            <p:cNvSpPr/>
            <p:nvPr>
              <p:custDataLst>
                <p:tags r:id="rId13"/>
              </p:custDataLst>
            </p:nvPr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3" name="íṥlíḓê"/>
            <p:cNvSpPr/>
            <p:nvPr>
              <p:custDataLst>
                <p:tags r:id="rId14"/>
              </p:custDataLst>
            </p:nvPr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4" name="ïśļiḑé"/>
            <p:cNvSpPr/>
            <p:nvPr>
              <p:custDataLst>
                <p:tags r:id="rId15"/>
              </p:custDataLst>
            </p:nvPr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cxnSp>
        <p:nvCxnSpPr>
          <p:cNvPr id="85" name="直接连接符 84"/>
          <p:cNvCxnSpPr/>
          <p:nvPr>
            <p:custDataLst>
              <p:tags r:id="rId16"/>
            </p:custDataLst>
          </p:nvPr>
        </p:nvCxnSpPr>
        <p:spPr>
          <a:xfrm>
            <a:off x="6192778" y="268488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>
            <p:custDataLst>
              <p:tags r:id="rId17"/>
            </p:custDataLst>
          </p:nvPr>
        </p:nvCxnSpPr>
        <p:spPr>
          <a:xfrm>
            <a:off x="6125645" y="3742084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>
            <p:custDataLst>
              <p:tags r:id="rId18"/>
            </p:custDataLst>
          </p:nvPr>
        </p:nvCxnSpPr>
        <p:spPr>
          <a:xfrm>
            <a:off x="5966663" y="475991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>
            <p:custDataLst>
              <p:tags r:id="rId19"/>
            </p:custDataLst>
          </p:nvPr>
        </p:nvGrpSpPr>
        <p:grpSpPr>
          <a:xfrm>
            <a:off x="6249345" y="2072231"/>
            <a:ext cx="817163" cy="732782"/>
            <a:chOff x="7575067" y="723491"/>
            <a:chExt cx="817163" cy="732782"/>
          </a:xfrm>
        </p:grpSpPr>
        <p:sp>
          <p:nvSpPr>
            <p:cNvPr id="92" name="文本框 91"/>
            <p:cNvSpPr txBox="1"/>
            <p:nvPr>
              <p:custDataLst>
                <p:tags r:id="rId20"/>
              </p:custDataLst>
            </p:nvPr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21"/>
              </p:custDataLst>
            </p:nvPr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4" name="组合 93"/>
          <p:cNvGrpSpPr/>
          <p:nvPr>
            <p:custDataLst>
              <p:tags r:id="rId22"/>
            </p:custDataLst>
          </p:nvPr>
        </p:nvGrpSpPr>
        <p:grpSpPr>
          <a:xfrm>
            <a:off x="6220073" y="3125639"/>
            <a:ext cx="817163" cy="732782"/>
            <a:chOff x="7857580" y="1668314"/>
            <a:chExt cx="817163" cy="732782"/>
          </a:xfrm>
        </p:grpSpPr>
        <p:sp>
          <p:nvSpPr>
            <p:cNvPr id="95" name="文本框 94"/>
            <p:cNvSpPr txBox="1"/>
            <p:nvPr>
              <p:custDataLst>
                <p:tags r:id="rId23"/>
              </p:custDataLst>
            </p:nvPr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4"/>
              </p:custDataLst>
            </p:nvPr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7" name="组合 96"/>
          <p:cNvGrpSpPr/>
          <p:nvPr>
            <p:custDataLst>
              <p:tags r:id="rId25"/>
            </p:custDataLst>
          </p:nvPr>
        </p:nvGrpSpPr>
        <p:grpSpPr>
          <a:xfrm>
            <a:off x="6109940" y="4144007"/>
            <a:ext cx="817163" cy="732782"/>
            <a:chOff x="8043992" y="2617467"/>
            <a:chExt cx="817163" cy="732782"/>
          </a:xfrm>
        </p:grpSpPr>
        <p:sp>
          <p:nvSpPr>
            <p:cNvPr id="98" name="文本框 97"/>
            <p:cNvSpPr txBox="1"/>
            <p:nvPr>
              <p:custDataLst>
                <p:tags r:id="rId26"/>
              </p:custDataLst>
            </p:nvPr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7"/>
              </p:custDataLst>
            </p:nvPr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spc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实验结果展示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Paper Background</a:t>
            </a:r>
            <a:endParaRPr lang="en-US" altLang="zh-CN" spc="5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0050"/>
          </a:xfrm>
        </p:spPr>
        <p:txBody>
          <a:bodyPr/>
          <a:lstStyle/>
          <a:p>
            <a:r>
              <a:rPr lang="zh-CN" altLang="en-US" dirty="0"/>
              <a:t>实验概述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2"/>
          </p:nvPr>
        </p:nvSpPr>
        <p:spPr>
          <a:xfrm>
            <a:off x="1952625" y="1154430"/>
            <a:ext cx="9074785" cy="1470660"/>
          </a:xfrm>
        </p:spPr>
        <p:txBody>
          <a:bodyPr>
            <a:noAutofit/>
          </a:bodyPr>
          <a:lstStyle/>
          <a:p>
            <a:r>
              <a:rPr lang="zh-CN" altLang="en-US" dirty="0"/>
              <a:t>本次实验实现了</a:t>
            </a:r>
            <a:r>
              <a:rPr lang="zh-CN" altLang="en-US" dirty="0"/>
              <a:t>将球</a:t>
            </a:r>
            <a:r>
              <a:rPr lang="zh-CN" altLang="en-US" dirty="0"/>
              <a:t>体与圆柱体组合形成一个棒棒糖，</a:t>
            </a:r>
            <a:endParaRPr lang="zh-CN" altLang="en-US" dirty="0"/>
          </a:p>
          <a:p>
            <a:r>
              <a:rPr lang="zh-CN" altLang="en-US" dirty="0"/>
              <a:t>进行自转的同时围绕中心的鸡块进行公转，</a:t>
            </a:r>
            <a:endParaRPr lang="zh-CN" altLang="en-US" dirty="0"/>
          </a:p>
          <a:p>
            <a:r>
              <a:rPr lang="zh-CN" altLang="en-US" dirty="0"/>
              <a:t>并且实现了通过按键改变棒棒糖的数量以及图像上下</a:t>
            </a:r>
            <a:r>
              <a:rPr lang="zh-CN" altLang="en-US" dirty="0"/>
              <a:t>平移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7"/>
          </p:nvPr>
        </p:nvSpPr>
        <p:spPr>
          <a:xfrm>
            <a:off x="8657590" y="3452497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2" name="Group 48"/>
          <p:cNvGrpSpPr/>
          <p:nvPr/>
        </p:nvGrpSpPr>
        <p:grpSpPr>
          <a:xfrm>
            <a:off x="1317097" y="1137665"/>
            <a:ext cx="409972" cy="409972"/>
            <a:chOff x="669869" y="597304"/>
            <a:chExt cx="409972" cy="409972"/>
          </a:xfrm>
        </p:grpSpPr>
        <p:sp>
          <p:nvSpPr>
            <p:cNvPr id="13" name="íṥļîḓê"/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íṥlíḓê"/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5" name="ïśļiḑé"/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l="6036" t="10375" r="3483" b="3525"/>
          <a:stretch>
            <a:fillRect/>
          </a:stretch>
        </p:blipFill>
        <p:spPr>
          <a:xfrm>
            <a:off x="9179560" y="2873375"/>
            <a:ext cx="2127250" cy="21386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rcRect l="6140" t="10102" r="4766" b="6061"/>
          <a:stretch>
            <a:fillRect/>
          </a:stretch>
        </p:blipFill>
        <p:spPr>
          <a:xfrm>
            <a:off x="6588760" y="2873375"/>
            <a:ext cx="2152015" cy="2139315"/>
          </a:xfrm>
          <a:prstGeom prst="rect">
            <a:avLst/>
          </a:prstGeom>
        </p:spPr>
      </p:pic>
      <p:pic>
        <p:nvPicPr>
          <p:cNvPr id="19" name="图片占位符 18"/>
          <p:cNvPicPr>
            <a:picLocks noChangeAspect="1"/>
          </p:cNvPicPr>
          <p:nvPr>
            <p:ph type="pic" sz="quarter" idx="12"/>
          </p:nvPr>
        </p:nvPicPr>
        <p:blipFill>
          <a:blip r:embed="rId3"/>
          <a:srcRect l="5700" t="7458" r="4882" b="5528"/>
          <a:stretch>
            <a:fillRect/>
          </a:stretch>
        </p:blipFill>
        <p:spPr>
          <a:xfrm>
            <a:off x="1532255" y="2852420"/>
            <a:ext cx="2108200" cy="21602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l="3367" t="7458" r="5460" b="5528"/>
          <a:stretch>
            <a:fillRect/>
          </a:stretch>
        </p:blipFill>
        <p:spPr>
          <a:xfrm>
            <a:off x="4003040" y="2852420"/>
            <a:ext cx="2147570" cy="21596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952625" y="5260975"/>
            <a:ext cx="13093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初始图形</a:t>
            </a:r>
            <a:endParaRPr lang="zh-CN" altLang="en-US" sz="1600"/>
          </a:p>
        </p:txBody>
      </p:sp>
      <p:sp>
        <p:nvSpPr>
          <p:cNvPr id="22" name="文本框 21"/>
          <p:cNvSpPr txBox="1"/>
          <p:nvPr/>
        </p:nvSpPr>
        <p:spPr>
          <a:xfrm>
            <a:off x="4719320" y="5260975"/>
            <a:ext cx="1242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增加数量</a:t>
            </a:r>
            <a:endParaRPr lang="zh-CN" altLang="en-US" sz="1600"/>
          </a:p>
        </p:txBody>
      </p:sp>
      <p:sp>
        <p:nvSpPr>
          <p:cNvPr id="23" name="文本框 22"/>
          <p:cNvSpPr txBox="1"/>
          <p:nvPr/>
        </p:nvSpPr>
        <p:spPr>
          <a:xfrm>
            <a:off x="8657590" y="5260975"/>
            <a:ext cx="1013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上下平移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核心代码分析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Paper Structure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1"/>
          <p:cNvSpPr/>
          <p:nvPr>
            <p:custDataLst>
              <p:tags r:id="rId1"/>
            </p:custDataLst>
          </p:nvPr>
        </p:nvSpPr>
        <p:spPr>
          <a:xfrm>
            <a:off x="1068705" y="5325110"/>
            <a:ext cx="9868535" cy="888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通过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displayLollipop()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函数将棒棒糖（球以及圆柱）的绘制封装，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通过在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display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调用直接绘制棒棒糖组合图形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函数封装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2" name="图片 1" descr="carbon (4)"/>
          <p:cNvPicPr>
            <a:picLocks noChangeAspect="1"/>
          </p:cNvPicPr>
          <p:nvPr/>
        </p:nvPicPr>
        <p:blipFill>
          <a:blip r:embed="rId2"/>
          <a:srcRect r="7841"/>
          <a:stretch>
            <a:fillRect/>
          </a:stretch>
        </p:blipFill>
        <p:spPr>
          <a:xfrm>
            <a:off x="359410" y="943610"/>
            <a:ext cx="5977890" cy="4009390"/>
          </a:xfrm>
          <a:prstGeom prst="rect">
            <a:avLst/>
          </a:prstGeom>
        </p:spPr>
      </p:pic>
      <p:pic>
        <p:nvPicPr>
          <p:cNvPr id="3" name="图片 2" descr="carbon (5)"/>
          <p:cNvPicPr>
            <a:picLocks noChangeAspect="1"/>
          </p:cNvPicPr>
          <p:nvPr/>
        </p:nvPicPr>
        <p:blipFill>
          <a:blip r:embed="rId3"/>
          <a:srcRect r="32037"/>
          <a:stretch>
            <a:fillRect/>
          </a:stretch>
        </p:blipFill>
        <p:spPr>
          <a:xfrm>
            <a:off x="6491605" y="1962150"/>
            <a:ext cx="5392420" cy="227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模型旋转的实现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74370" y="949325"/>
            <a:ext cx="2326005" cy="166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83" name="矩形 1"/>
          <p:cNvSpPr/>
          <p:nvPr>
            <p:custDataLst>
              <p:tags r:id="rId2"/>
            </p:custDataLst>
          </p:nvPr>
        </p:nvSpPr>
        <p:spPr>
          <a:xfrm>
            <a:off x="674439" y="1558536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grpSp>
        <p:nvGrpSpPr>
          <p:cNvPr id="85" name="组合 84"/>
          <p:cNvGrpSpPr/>
          <p:nvPr>
            <p:custDataLst>
              <p:tags r:id="rId3"/>
            </p:custDataLst>
          </p:nvPr>
        </p:nvGrpSpPr>
        <p:grpSpPr>
          <a:xfrm>
            <a:off x="1454785" y="1193165"/>
            <a:ext cx="735330" cy="690245"/>
            <a:chOff x="1455581" y="3061247"/>
            <a:chExt cx="735506" cy="735506"/>
          </a:xfrm>
        </p:grpSpPr>
        <p:sp>
          <p:nvSpPr>
            <p:cNvPr id="46" name="íṥļîḓê"/>
            <p:cNvSpPr/>
            <p:nvPr>
              <p:custDataLst>
                <p:tags r:id="rId4"/>
              </p:custDataLst>
            </p:nvPr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47" name="íṥlíḓê"/>
            <p:cNvSpPr/>
            <p:nvPr>
              <p:custDataLst>
                <p:tags r:id="rId5"/>
              </p:custDataLst>
            </p:nvPr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48" name="ïśļiḑé"/>
            <p:cNvSpPr/>
            <p:nvPr>
              <p:custDataLst>
                <p:tags r:id="rId6"/>
              </p:custDataLst>
            </p:nvPr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74370" y="568579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795335" y="2047331"/>
            <a:ext cx="2085300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parentModelMat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170" y="2609850"/>
            <a:ext cx="2654300" cy="665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600"/>
              <a:t>通过</a:t>
            </a:r>
            <a:r>
              <a:rPr lang="en-US" altLang="zh-CN" sz="1600"/>
              <a:t>parent</a:t>
            </a:r>
            <a:r>
              <a:rPr lang="zh-CN" altLang="en-US" sz="1600"/>
              <a:t>矩阵组合实现绕</a:t>
            </a:r>
            <a:r>
              <a:rPr lang="en-US" altLang="zh-CN" sz="1600"/>
              <a:t>y</a:t>
            </a:r>
            <a:r>
              <a:rPr lang="zh-CN" altLang="en-US" sz="1600"/>
              <a:t>轴的公转</a:t>
            </a:r>
            <a:endParaRPr lang="zh-CN" altLang="en-US" sz="1600"/>
          </a:p>
          <a:p>
            <a:pPr algn="l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471170" y="3275330"/>
            <a:ext cx="270383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球体和圆柱体形成了一个父子关系：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父物体：球体的位置和旋转会影响圆柱体的相对位置。</a:t>
            </a:r>
            <a:endParaRPr lang="zh-CN" altLang="en-US" sz="1600"/>
          </a:p>
          <a:p>
            <a:r>
              <a:rPr lang="zh-CN" altLang="en-US" sz="1600"/>
              <a:t>子物体：圆柱体的位置是基于球体的位置来计算的，且会保持与球体的同步运动。</a:t>
            </a:r>
            <a:endParaRPr lang="zh-CN" altLang="en-US" sz="1600"/>
          </a:p>
        </p:txBody>
      </p:sp>
      <p:pic>
        <p:nvPicPr>
          <p:cNvPr id="13" name="图片 12" descr="carbon (2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5740" y="949325"/>
            <a:ext cx="7522210" cy="2687955"/>
          </a:xfrm>
          <a:prstGeom prst="rect">
            <a:avLst/>
          </a:prstGeom>
        </p:spPr>
      </p:pic>
      <p:pic>
        <p:nvPicPr>
          <p:cNvPr id="14" name="图片 13" descr="carbon (3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5740" y="3839845"/>
            <a:ext cx="7520940" cy="1963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回调函数（按键交互）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74370" y="949325"/>
            <a:ext cx="2326005" cy="166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83" name="矩形 1"/>
          <p:cNvSpPr/>
          <p:nvPr>
            <p:custDataLst>
              <p:tags r:id="rId2"/>
            </p:custDataLst>
          </p:nvPr>
        </p:nvSpPr>
        <p:spPr>
          <a:xfrm>
            <a:off x="674439" y="1558536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grpSp>
        <p:nvGrpSpPr>
          <p:cNvPr id="85" name="组合 84"/>
          <p:cNvGrpSpPr/>
          <p:nvPr>
            <p:custDataLst>
              <p:tags r:id="rId3"/>
            </p:custDataLst>
          </p:nvPr>
        </p:nvGrpSpPr>
        <p:grpSpPr>
          <a:xfrm>
            <a:off x="1454785" y="1193165"/>
            <a:ext cx="735330" cy="690245"/>
            <a:chOff x="1455581" y="3061247"/>
            <a:chExt cx="735506" cy="735506"/>
          </a:xfrm>
        </p:grpSpPr>
        <p:sp>
          <p:nvSpPr>
            <p:cNvPr id="46" name="íṥļîḓê"/>
            <p:cNvSpPr/>
            <p:nvPr>
              <p:custDataLst>
                <p:tags r:id="rId4"/>
              </p:custDataLst>
            </p:nvPr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47" name="íṥlíḓê"/>
            <p:cNvSpPr/>
            <p:nvPr>
              <p:custDataLst>
                <p:tags r:id="rId5"/>
              </p:custDataLst>
            </p:nvPr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48" name="ïśļiḑé"/>
            <p:cNvSpPr/>
            <p:nvPr>
              <p:custDataLst>
                <p:tags r:id="rId6"/>
              </p:custDataLst>
            </p:nvPr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74370" y="568579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795335" y="2047331"/>
            <a:ext cx="2085300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keyCallback()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4370" y="2892425"/>
            <a:ext cx="2755900" cy="1852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/>
              <a:t>通过对键盘输入按键按下或重复的判断分别执行：</a:t>
            </a:r>
            <a:endParaRPr lang="zh-CN" altLang="en-US"/>
          </a:p>
          <a:p>
            <a:pPr algn="l"/>
            <a:r>
              <a:rPr lang="en-US" altLang="zh-CN"/>
              <a:t>↑</a:t>
            </a:r>
            <a:r>
              <a:rPr lang="zh-CN" altLang="en-US"/>
              <a:t>：向上平移</a:t>
            </a:r>
            <a:r>
              <a:rPr lang="en-US" altLang="zh-CN"/>
              <a:t>0.1</a:t>
            </a:r>
            <a:r>
              <a:rPr lang="zh-CN" altLang="en-US"/>
              <a:t>单位</a:t>
            </a:r>
            <a:endParaRPr lang="zh-CN" altLang="en-US"/>
          </a:p>
          <a:p>
            <a:pPr algn="l"/>
            <a:r>
              <a:rPr lang="en-US" altLang="zh-CN"/>
              <a:t>↓</a:t>
            </a:r>
            <a:r>
              <a:rPr lang="zh-CN" altLang="en-US"/>
              <a:t>：向下平移</a:t>
            </a:r>
            <a:r>
              <a:rPr lang="en-US" altLang="zh-CN"/>
              <a:t>0.1</a:t>
            </a:r>
            <a:r>
              <a:rPr lang="zh-CN" altLang="en-US"/>
              <a:t>单位</a:t>
            </a:r>
            <a:endParaRPr lang="zh-CN" altLang="en-US"/>
          </a:p>
          <a:p>
            <a:pPr algn="l"/>
            <a:r>
              <a:rPr lang="en-US" altLang="zh-CN"/>
              <a:t>←</a:t>
            </a:r>
            <a:r>
              <a:rPr lang="zh-CN" altLang="en-US"/>
              <a:t>：减少图形数量</a:t>
            </a:r>
            <a:endParaRPr lang="zh-CN" altLang="en-US"/>
          </a:p>
          <a:p>
            <a:pPr algn="l"/>
            <a:r>
              <a:rPr lang="en-US" altLang="zh-CN"/>
              <a:t>→</a:t>
            </a:r>
            <a:r>
              <a:rPr lang="zh-CN" altLang="en-US"/>
              <a:t>：增加图形数量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4" name="图片 3" descr="carbon (6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585" y="1068070"/>
            <a:ext cx="7920990" cy="5501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组合坐标</a:t>
            </a:r>
            <a:r>
              <a:rPr lang="zh-CN" altLang="en-US" dirty="0">
                <a:ea typeface="+mn-ea"/>
                <a:cs typeface="+mn-ea"/>
              </a:rPr>
              <a:t>变换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105" t="8436" r="1519" b="3724"/>
          <a:stretch>
            <a:fillRect/>
          </a:stretch>
        </p:blipFill>
        <p:spPr>
          <a:xfrm>
            <a:off x="607060" y="1457325"/>
            <a:ext cx="3343910" cy="3220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b="16012"/>
          <a:stretch>
            <a:fillRect/>
          </a:stretch>
        </p:blipFill>
        <p:spPr>
          <a:xfrm>
            <a:off x="4564380" y="1404620"/>
            <a:ext cx="4902200" cy="895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b="17939"/>
          <a:stretch>
            <a:fillRect/>
          </a:stretch>
        </p:blipFill>
        <p:spPr>
          <a:xfrm>
            <a:off x="4564380" y="2958465"/>
            <a:ext cx="6045200" cy="429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06595" y="994410"/>
            <a:ext cx="73183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 投影矩阵 </a:t>
            </a:r>
            <a:r>
              <a:rPr lang="en-US" altLang="zh-CN" sz="1600"/>
              <a:t>(</a:t>
            </a:r>
            <a:r>
              <a:rPr lang="zh-CN" altLang="en-US" sz="1600"/>
              <a:t>pMat</a:t>
            </a:r>
            <a:r>
              <a:rPr lang="en-US" altLang="zh-CN" sz="1600"/>
              <a:t>)</a:t>
            </a:r>
            <a:r>
              <a:rPr lang="zh-CN" altLang="en-US" sz="1600"/>
              <a:t> 的计算：由摄像机视角，窗口宽高比，近</a:t>
            </a:r>
            <a:r>
              <a:rPr lang="en-US" altLang="zh-CN" sz="1600"/>
              <a:t>/</a:t>
            </a:r>
            <a:r>
              <a:rPr lang="zh-CN" altLang="en-US" sz="1600"/>
              <a:t>远裁剪平面</a:t>
            </a:r>
            <a:r>
              <a:rPr lang="zh-CN" altLang="en-US" sz="1600"/>
              <a:t>决定</a:t>
            </a:r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506595" y="2373630"/>
            <a:ext cx="6102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视图矩阵（vMat）用于</a:t>
            </a:r>
            <a:r>
              <a:rPr lang="zh-CN" altLang="en-US" sz="1600"/>
              <a:t>定义摄像机的位置和朝向。vMat 会将视锥体的空间从世界坐标系转换到摄像机空间。</a:t>
            </a:r>
            <a:endParaRPr lang="zh-CN" altLang="en-US" sz="1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75" y="4162425"/>
            <a:ext cx="4914900" cy="12255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64380" y="3483610"/>
            <a:ext cx="49142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每个物体的mMat会与vMat结合。形成最终的mvMat和</a:t>
            </a:r>
            <a:r>
              <a:rPr lang="zh-CN" altLang="en-US" sz="1600">
                <a:sym typeface="+mn-ea"/>
              </a:rPr>
              <a:t>pMat一起</a:t>
            </a:r>
            <a:r>
              <a:rPr lang="zh-CN" altLang="en-US" sz="1600"/>
              <a:t>传递到着色器中作用于模型坐标矩阵</a:t>
            </a:r>
            <a:r>
              <a:rPr lang="zh-CN" altLang="en-US" sz="1600"/>
              <a:t>上</a:t>
            </a:r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1525270" y="4833620"/>
            <a:ext cx="15068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投影视图实示例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275" y="5483225"/>
            <a:ext cx="5334000" cy="845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10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11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12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13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14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15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16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17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18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19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2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20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21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22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23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24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25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26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27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28.xml><?xml version="1.0" encoding="utf-8"?>
<p:tagLst xmlns:p="http://schemas.openxmlformats.org/presentationml/2006/main">
  <p:tag name="KSO_WM_DIAGRAM_VIRTUALLY_FRAME" val="{&quot;height&quot;:712.1046456692914,&quot;left&quot;:38.4,&quot;top&quot;:82.2,&quot;width&quot;:869.6}"/>
</p:tagLst>
</file>

<file path=ppt/tags/tag29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3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30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31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32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33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34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35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36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37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38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39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4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40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41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42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43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44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45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46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47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48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49.xml><?xml version="1.0" encoding="utf-8"?>
<p:tagLst xmlns:p="http://schemas.openxmlformats.org/presentationml/2006/main">
  <p:tag name="KSO_WM_DIAGRAM_VIRTUALLY_FRAME" val="{&quot;height&quot;:689.3326771653543,&quot;left&quot;:52,&quot;top&quot;:104.97196850393702,&quot;width&quot;:856}"/>
</p:tagLst>
</file>

<file path=ppt/tags/tag5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50.xml><?xml version="1.0" encoding="utf-8"?>
<p:tagLst xmlns:p="http://schemas.openxmlformats.org/presentationml/2006/main">
  <p:tag name="KSO_WM_DIAGRAM_VIRTUALLY_FRAME" val="{&quot;height&quot;:411.3325984251968,&quot;left&quot;:45.55,&quot;top&quot;:70.15,&quot;width&quot;:887.65}"/>
</p:tagLst>
</file>

<file path=ppt/tags/tag51.xml><?xml version="1.0" encoding="utf-8"?>
<p:tagLst xmlns:p="http://schemas.openxmlformats.org/presentationml/2006/main">
  <p:tag name="KSO_WM_DIAGRAM_VIRTUALLY_FRAME" val="{&quot;height&quot;:411.3325984251968,&quot;left&quot;:45.55,&quot;top&quot;:70.15,&quot;width&quot;:887.65}"/>
</p:tagLst>
</file>

<file path=ppt/tags/tag52.xml><?xml version="1.0" encoding="utf-8"?>
<p:tagLst xmlns:p="http://schemas.openxmlformats.org/presentationml/2006/main">
  <p:tag name="KSO_WM_DIAGRAM_VIRTUALLY_FRAME" val="{&quot;height&quot;:411.3325984251968,&quot;left&quot;:45.55,&quot;top&quot;:70.15,&quot;width&quot;:887.65}"/>
</p:tagLst>
</file>

<file path=ppt/tags/tag53.xml><?xml version="1.0" encoding="utf-8"?>
<p:tagLst xmlns:p="http://schemas.openxmlformats.org/presentationml/2006/main">
  <p:tag name="KSO_WM_DIAGRAM_VIRTUALLY_FRAME" val="{&quot;height&quot;:411.3325984251968,&quot;left&quot;:45.55,&quot;top&quot;:70.15,&quot;width&quot;:887.65}"/>
</p:tagLst>
</file>

<file path=ppt/tags/tag54.xml><?xml version="1.0" encoding="utf-8"?>
<p:tagLst xmlns:p="http://schemas.openxmlformats.org/presentationml/2006/main">
  <p:tag name="KSO_WM_DIAGRAM_VIRTUALLY_FRAME" val="{&quot;height&quot;:411.3325984251968,&quot;left&quot;:45.55,&quot;top&quot;:70.15,&quot;width&quot;:887.65}"/>
</p:tagLst>
</file>

<file path=ppt/tags/tag55.xml><?xml version="1.0" encoding="utf-8"?>
<p:tagLst xmlns:p="http://schemas.openxmlformats.org/presentationml/2006/main">
  <p:tag name="KSO_WM_DIAGRAM_VIRTUALLY_FRAME" val="{&quot;height&quot;:411.3325984251968,&quot;left&quot;:45.55,&quot;top&quot;:70.15,&quot;width&quot;:887.65}"/>
</p:tagLst>
</file>

<file path=ppt/tags/tag56.xml><?xml version="1.0" encoding="utf-8"?>
<p:tagLst xmlns:p="http://schemas.openxmlformats.org/presentationml/2006/main">
  <p:tag name="KSO_WM_DIAGRAM_VIRTUALLY_FRAME" val="{&quot;height&quot;:411.3325984251968,&quot;left&quot;:45.55,&quot;top&quot;:70.15,&quot;width&quot;:887.65}"/>
</p:tagLst>
</file>

<file path=ppt/tags/tag57.xml><?xml version="1.0" encoding="utf-8"?>
<p:tagLst xmlns:p="http://schemas.openxmlformats.org/presentationml/2006/main">
  <p:tag name="KSO_WM_DIAGRAM_VIRTUALLY_FRAME" val="{&quot;height&quot;:411.3325984251968,&quot;left&quot;:45.55,&quot;top&quot;:70.15,&quot;width&quot;:887.65}"/>
</p:tagLst>
</file>

<file path=ppt/tags/tag58.xml><?xml version="1.0" encoding="utf-8"?>
<p:tagLst xmlns:p="http://schemas.openxmlformats.org/presentationml/2006/main">
  <p:tag name="KSO_WM_DIAGRAM_VIRTUALLY_FRAME" val="{&quot;height&quot;:411.3325984251968,&quot;left&quot;:45.55,&quot;top&quot;:70.15,&quot;width&quot;:887.65}"/>
</p:tagLst>
</file>

<file path=ppt/tags/tag59.xml><?xml version="1.0" encoding="utf-8"?>
<p:tagLst xmlns:p="http://schemas.openxmlformats.org/presentationml/2006/main">
  <p:tag name="KSO_WM_DIAGRAM_VIRTUALLY_FRAME" val="{&quot;height&quot;:411.3325984251968,&quot;left&quot;:45.55,&quot;top&quot;:70.15,&quot;width&quot;:887.65}"/>
</p:tagLst>
</file>

<file path=ppt/tags/tag6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60.xml><?xml version="1.0" encoding="utf-8"?>
<p:tagLst xmlns:p="http://schemas.openxmlformats.org/presentationml/2006/main">
  <p:tag name="KSO_WM_DIAGRAM_VIRTUALLY_FRAME" val="{&quot;height&quot;:411.3325984251968,&quot;left&quot;:45.55,&quot;top&quot;:70.15,&quot;width&quot;:887.65}"/>
</p:tagLst>
</file>

<file path=ppt/tags/tag61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62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63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64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65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66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67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68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69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7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70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71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72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73.xml><?xml version="1.0" encoding="utf-8"?>
<p:tagLst xmlns:p="http://schemas.openxmlformats.org/presentationml/2006/main">
  <p:tag name="KSO_WM_DIAGRAM_VIRTUALLY_FRAME" val="{&quot;height&quot;:283.78259842519685,&quot;left&quot;:30.6,&quot;top&quot;:197.7,&quot;width&quot;:893.9505511811025}"/>
</p:tagLst>
</file>

<file path=ppt/tags/tag74.xml><?xml version="1.0" encoding="utf-8"?>
<p:tagLst xmlns:p="http://schemas.openxmlformats.org/presentationml/2006/main">
  <p:tag name="KSO_WM_DIAGRAM_VIRTUALLY_FRAME" val="{&quot;height&quot;:319.23259842519684,&quot;left&quot;:8.7,&quot;top&quot;:162.25,&quot;width&quot;:925.65}"/>
</p:tagLst>
</file>

<file path=ppt/tags/tag75.xml><?xml version="1.0" encoding="utf-8"?>
<p:tagLst xmlns:p="http://schemas.openxmlformats.org/presentationml/2006/main">
  <p:tag name="KSO_WM_DIAGRAM_VIRTUALLY_FRAME" val="{&quot;height&quot;:319.23259842519684,&quot;left&quot;:8.7,&quot;top&quot;:162.25,&quot;width&quot;:925.65}"/>
</p:tagLst>
</file>

<file path=ppt/tags/tag76.xml><?xml version="1.0" encoding="utf-8"?>
<p:tagLst xmlns:p="http://schemas.openxmlformats.org/presentationml/2006/main">
  <p:tag name="KSO_WM_DIAGRAM_VIRTUALLY_FRAME" val="{&quot;height&quot;:319.23259842519684,&quot;left&quot;:8.7,&quot;top&quot;:162.25,&quot;width&quot;:925.65}"/>
</p:tagLst>
</file>

<file path=ppt/tags/tag77.xml><?xml version="1.0" encoding="utf-8"?>
<p:tagLst xmlns:p="http://schemas.openxmlformats.org/presentationml/2006/main">
  <p:tag name="KSO_WM_DIAGRAM_VIRTUALLY_FRAME" val="{&quot;height&quot;:319.23259842519684,&quot;left&quot;:8.7,&quot;top&quot;:162.25,&quot;width&quot;:925.65}"/>
</p:tagLst>
</file>

<file path=ppt/tags/tag78.xml><?xml version="1.0" encoding="utf-8"?>
<p:tagLst xmlns:p="http://schemas.openxmlformats.org/presentationml/2006/main">
  <p:tag name="KSO_WM_DIAGRAM_VIRTUALLY_FRAME" val="{&quot;height&quot;:319.23259842519684,&quot;left&quot;:8.7,&quot;top&quot;:162.25,&quot;width&quot;:925.65}"/>
</p:tagLst>
</file>

<file path=ppt/tags/tag79.xml><?xml version="1.0" encoding="utf-8"?>
<p:tagLst xmlns:p="http://schemas.openxmlformats.org/presentationml/2006/main">
  <p:tag name="KSO_WM_DIAGRAM_VIRTUALLY_FRAME" val="{&quot;height&quot;:319.23259842519684,&quot;left&quot;:8.7,&quot;top&quot;:162.25,&quot;width&quot;:925.65}"/>
</p:tagLst>
</file>

<file path=ppt/tags/tag8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ags/tag80.xml><?xml version="1.0" encoding="utf-8"?>
<p:tagLst xmlns:p="http://schemas.openxmlformats.org/presentationml/2006/main">
  <p:tag name="KSO_WM_DIAGRAM_VIRTUALLY_FRAME" val="{&quot;height&quot;:319.23259842519684,&quot;left&quot;:8.7,&quot;top&quot;:162.25,&quot;width&quot;:925.65}"/>
</p:tagLst>
</file>

<file path=ppt/tags/tag81.xml><?xml version="1.0" encoding="utf-8"?>
<p:tagLst xmlns:p="http://schemas.openxmlformats.org/presentationml/2006/main">
  <p:tag name="KSO_WM_DIAGRAM_VIRTUALLY_FRAME" val="{&quot;height&quot;:319.23259842519684,&quot;left&quot;:8.7,&quot;top&quot;:162.25,&quot;width&quot;:925.65}"/>
</p:tagLst>
</file>

<file path=ppt/tags/tag82.xml><?xml version="1.0" encoding="utf-8"?>
<p:tagLst xmlns:p="http://schemas.openxmlformats.org/presentationml/2006/main">
  <p:tag name="KSO_WM_DIAGRAM_VIRTUALLY_FRAME" val="{&quot;height&quot;:319.23259842519684,&quot;left&quot;:8.7,&quot;top&quot;:162.25,&quot;width&quot;:925.65}"/>
</p:tagLst>
</file>

<file path=ppt/tags/tag83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NzFjOTIxODdiZGFlMWViNjllZDBjYjE4M2RiYTE5MTUifQ=="/>
</p:tagLst>
</file>

<file path=ppt/tags/tag9.xml><?xml version="1.0" encoding="utf-8"?>
<p:tagLst xmlns:p="http://schemas.openxmlformats.org/presentationml/2006/main">
  <p:tag name="KSO_WM_DIAGRAM_VIRTUALLY_FRAME" val="{&quot;height&quot;:430.1552755905512,&quot;left&quot;:413.3529921259842,&quot;top&quot;:56.96779527559055,&quot;width&quot;:453.1767716535434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1016</Words>
  <Application>WPS 演示</Application>
  <PresentationFormat>宽屏</PresentationFormat>
  <Paragraphs>159</Paragraphs>
  <Slides>15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Arial</vt:lpstr>
      <vt:lpstr>微软雅黑</vt:lpstr>
      <vt:lpstr>Calibri</vt:lpstr>
      <vt:lpstr>等线</vt:lpstr>
      <vt:lpstr>Segoe UI</vt:lpstr>
      <vt:lpstr>Segoe UI Light</vt:lpstr>
      <vt:lpstr>Arial Unicode MS</vt:lpstr>
      <vt:lpstr>Century Gothic</vt:lpstr>
      <vt:lpstr>Office 主题​​</vt:lpstr>
      <vt:lpstr>2_OfficePLUS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唐梓烨</cp:lastModifiedBy>
  <cp:revision>51</cp:revision>
  <dcterms:created xsi:type="dcterms:W3CDTF">2019-03-11T14:11:00Z</dcterms:created>
  <dcterms:modified xsi:type="dcterms:W3CDTF">2024-11-06T16:33:41Z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DA1A9E04516B42A7827B608D9776FB52_12</vt:lpwstr>
  </property>
  <property fmtid="{D5CDD505-2E9C-101B-9397-08002B2CF9AE}" pid="12" name="KSOProductBuildVer">
    <vt:lpwstr>2052-12.1.0.18608</vt:lpwstr>
  </property>
</Properties>
</file>